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sldIdLst>
    <p:sldId id="256" r:id="rId2"/>
    <p:sldId id="257" r:id="rId3"/>
    <p:sldId id="259" r:id="rId4"/>
    <p:sldId id="258" r:id="rId5"/>
    <p:sldId id="261" r:id="rId6"/>
    <p:sldId id="260" r:id="rId7"/>
    <p:sldId id="324" r:id="rId8"/>
    <p:sldId id="325" r:id="rId9"/>
    <p:sldId id="326" r:id="rId10"/>
    <p:sldId id="262" r:id="rId11"/>
    <p:sldId id="263" r:id="rId12"/>
    <p:sldId id="264" r:id="rId13"/>
    <p:sldId id="265" r:id="rId14"/>
    <p:sldId id="268" r:id="rId15"/>
    <p:sldId id="269" r:id="rId16"/>
    <p:sldId id="266" r:id="rId17"/>
    <p:sldId id="267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8" r:id="rId66"/>
    <p:sldId id="319" r:id="rId67"/>
    <p:sldId id="317" r:id="rId68"/>
    <p:sldId id="320" r:id="rId69"/>
    <p:sldId id="322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png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A1419-6C18-47C7-A380-858E105AF74A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7298B-1D8D-4C4C-998A-5723E39D76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5370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A82A-478E-4739-9EE0-F3ADDC4E2F0F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4420-DB56-41BA-AAC9-3131ECB24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A82A-478E-4739-9EE0-F3ADDC4E2F0F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4420-DB56-41BA-AAC9-3131ECB24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A82A-478E-4739-9EE0-F3ADDC4E2F0F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4420-DB56-41BA-AAC9-3131ECB24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A82A-478E-4739-9EE0-F3ADDC4E2F0F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4420-DB56-41BA-AAC9-3131ECB24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A82A-478E-4739-9EE0-F3ADDC4E2F0F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4420-DB56-41BA-AAC9-3131ECB24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A82A-478E-4739-9EE0-F3ADDC4E2F0F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4420-DB56-41BA-AAC9-3131ECB24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A82A-478E-4739-9EE0-F3ADDC4E2F0F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4420-DB56-41BA-AAC9-3131ECB24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A82A-478E-4739-9EE0-F3ADDC4E2F0F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4420-DB56-41BA-AAC9-3131ECB24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A82A-478E-4739-9EE0-F3ADDC4E2F0F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4420-DB56-41BA-AAC9-3131ECB24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A82A-478E-4739-9EE0-F3ADDC4E2F0F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4420-DB56-41BA-AAC9-3131ECB24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A82A-478E-4739-9EE0-F3ADDC4E2F0F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44420-DB56-41BA-AAC9-3131ECB24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7A82A-478E-4739-9EE0-F3ADDC4E2F0F}" type="datetimeFigureOut">
              <a:rPr lang="en-US" smtClean="0"/>
              <a:pPr/>
              <a:t>6/4/2017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44420-DB56-41BA-AAC9-3131ECB24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6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3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EOC Review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Math </a:t>
            </a:r>
            <a:r>
              <a:rPr lang="en-US" dirty="0" smtClean="0"/>
              <a:t>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Simplify: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05200" y="2057400"/>
          <a:ext cx="2286000" cy="2357438"/>
        </p:xfrm>
        <a:graphic>
          <a:graphicData uri="http://schemas.openxmlformats.org/presentationml/2006/ole">
            <p:oleObj spid="_x0000_s20502" name="Equation" r:id="rId3" imgW="406224" imgH="41891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2667000" y="1447800"/>
          <a:ext cx="3457873" cy="2911893"/>
        </p:xfrm>
        <a:graphic>
          <a:graphicData uri="http://schemas.openxmlformats.org/presentationml/2006/ole">
            <p:oleObj spid="_x0000_s21526" name="Equation" r:id="rId3" imgW="241195" imgH="20311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Simplify: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2286000"/>
          <a:ext cx="4064001" cy="1828800"/>
        </p:xfrm>
        <a:graphic>
          <a:graphicData uri="http://schemas.openxmlformats.org/presentationml/2006/ole">
            <p:oleObj spid="_x0000_s22550" name="Equation" r:id="rId3" imgW="508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2286000" y="1752600"/>
          <a:ext cx="5410200" cy="3091140"/>
        </p:xfrm>
        <a:graphic>
          <a:graphicData uri="http://schemas.openxmlformats.org/presentationml/2006/ole">
            <p:oleObj spid="_x0000_s23574" name="Equation" r:id="rId3" imgW="355292" imgH="20302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Factor: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19200" y="2286000"/>
          <a:ext cx="6705600" cy="1676400"/>
        </p:xfrm>
        <a:graphic>
          <a:graphicData uri="http://schemas.openxmlformats.org/presentationml/2006/ole">
            <p:oleObj spid="_x0000_s26647" name="Equation" r:id="rId3" imgW="812447" imgH="20311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304800" y="2514600"/>
          <a:ext cx="8689442" cy="1957388"/>
        </p:xfrm>
        <a:graphic>
          <a:graphicData uri="http://schemas.openxmlformats.org/presentationml/2006/ole">
            <p:oleObj spid="_x0000_s27670" name="Equation" r:id="rId3" imgW="901309" imgH="20311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600" y="2209800"/>
          <a:ext cx="4162425" cy="1752600"/>
        </p:xfrm>
        <a:graphic>
          <a:graphicData uri="http://schemas.openxmlformats.org/presentationml/2006/ole">
            <p:oleObj spid="_x0000_s24598" name="Equation" r:id="rId3" imgW="482391" imgH="20311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228600" y="2438400"/>
          <a:ext cx="8576224" cy="1782247"/>
        </p:xfrm>
        <a:graphic>
          <a:graphicData uri="http://schemas.openxmlformats.org/presentationml/2006/ole">
            <p:oleObj spid="_x0000_s25622" name="Equation" r:id="rId3" imgW="977476" imgH="20311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Solve: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5400" y="2362200"/>
          <a:ext cx="6934200" cy="1981200"/>
        </p:xfrm>
        <a:graphic>
          <a:graphicData uri="http://schemas.openxmlformats.org/presentationml/2006/ole">
            <p:oleObj spid="_x0000_s28694" name="Equation" r:id="rId3" imgW="710891" imgH="20311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524000" y="2243138"/>
          <a:ext cx="6096000" cy="3238500"/>
        </p:xfrm>
        <a:graphic>
          <a:graphicData uri="http://schemas.openxmlformats.org/presentationml/2006/ole">
            <p:oleObj spid="_x0000_s29718" name="Equation" r:id="rId3" imgW="406048" imgH="21571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Distance</a:t>
            </a:r>
          </a:p>
          <a:p>
            <a:r>
              <a:rPr lang="en-US" dirty="0" smtClean="0"/>
              <a:t>Midpoint</a:t>
            </a:r>
          </a:p>
          <a:p>
            <a:r>
              <a:rPr lang="en-US" dirty="0" smtClean="0"/>
              <a:t>Slope</a:t>
            </a:r>
          </a:p>
          <a:p>
            <a:r>
              <a:rPr lang="en-US" dirty="0" smtClean="0"/>
              <a:t>Volume of a Cylinder</a:t>
            </a:r>
          </a:p>
          <a:p>
            <a:r>
              <a:rPr lang="en-US" dirty="0" smtClean="0"/>
              <a:t>Area of a Circle</a:t>
            </a:r>
          </a:p>
          <a:p>
            <a:r>
              <a:rPr lang="en-US" dirty="0" smtClean="0"/>
              <a:t>Pythagorean Theorem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66" name="Equation" r:id="rId3" imgW="114151" imgH="215619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457200" y="838200"/>
            <a:ext cx="7391400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/>
              <a:t>The equation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3200" dirty="0" smtClean="0"/>
              <a:t>models the height of a rock that is thrown from a ledge 20 feet off the ground. 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What is the maximum height of the rock?  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How many seconds does it take the rock to reach its maximum height?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How many seconds will it be before the rock lands?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581400" y="838200"/>
          <a:ext cx="4030133" cy="647700"/>
        </p:xfrm>
        <a:graphic>
          <a:graphicData uri="http://schemas.openxmlformats.org/presentationml/2006/ole">
            <p:oleObj spid="_x0000_s30767" name="Equation" r:id="rId4" imgW="1422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reaches a maximum height of 22.25 feet.</a:t>
            </a:r>
          </a:p>
          <a:p>
            <a:endParaRPr lang="en-US" dirty="0" smtClean="0"/>
          </a:p>
          <a:p>
            <a:r>
              <a:rPr lang="en-US" dirty="0" smtClean="0"/>
              <a:t>It takes about 37 seconds to reach maximum height.</a:t>
            </a:r>
          </a:p>
          <a:p>
            <a:endParaRPr lang="en-US" dirty="0" smtClean="0"/>
          </a:p>
          <a:p>
            <a:r>
              <a:rPr lang="en-US" dirty="0" smtClean="0"/>
              <a:t>It will land (</a:t>
            </a:r>
            <a:r>
              <a:rPr lang="en-US" i="1" dirty="0" smtClean="0"/>
              <a:t>and its height will be </a:t>
            </a:r>
            <a:r>
              <a:rPr lang="en-US" b="1" i="1" dirty="0" smtClean="0"/>
              <a:t>zero</a:t>
            </a:r>
            <a:r>
              <a:rPr lang="en-US" dirty="0" smtClean="0"/>
              <a:t>) after about 1.6 seconds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Now-Next equation to represent the sequence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sz="5400" dirty="0" smtClean="0"/>
              <a:t>5, 8, 11, 14, …  </a:t>
            </a:r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sz="6600" dirty="0" smtClean="0"/>
              <a:t>Start:  5</a:t>
            </a:r>
          </a:p>
          <a:p>
            <a:pPr>
              <a:buNone/>
            </a:pPr>
            <a:r>
              <a:rPr lang="en-US" sz="6600" dirty="0" smtClean="0"/>
              <a:t>       Next = Now + 3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Write an explicit equation (y=     ) to represent the sequence</a:t>
            </a:r>
          </a:p>
          <a:p>
            <a:endParaRPr lang="en-US" dirty="0" smtClean="0"/>
          </a:p>
          <a:p>
            <a:pPr>
              <a:buNone/>
            </a:pPr>
            <a:r>
              <a:rPr lang="en-US" sz="5400" dirty="0" smtClean="0"/>
              <a:t>           5, 8, 11, 14, …</a:t>
            </a:r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r>
              <a:rPr lang="en-US" dirty="0" smtClean="0"/>
              <a:t>   (let x = the position number in the sequence)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9600" dirty="0" smtClean="0"/>
              <a:t>       y= 3 x + 2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Write the explicit equation for the sequence</a:t>
            </a:r>
          </a:p>
          <a:p>
            <a:pPr>
              <a:buNone/>
            </a:pPr>
            <a:r>
              <a:rPr lang="en-US" dirty="0" smtClean="0"/>
              <a:t>      (</a:t>
            </a:r>
            <a:r>
              <a:rPr lang="en-US" i="1" dirty="0" smtClean="0"/>
              <a:t>remember: x is the position number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</a:t>
            </a:r>
            <a:r>
              <a:rPr lang="en-US" sz="4800" dirty="0" smtClean="0"/>
              <a:t>4, 12, 36, 108, …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600" y="2362200"/>
          <a:ext cx="4078817" cy="1562100"/>
        </p:xfrm>
        <a:graphic>
          <a:graphicData uri="http://schemas.openxmlformats.org/presentationml/2006/ole">
            <p:oleObj spid="_x0000_s32790" name="Equation" r:id="rId3" imgW="5969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A Honda Accord depreciates at a rate of eleven percent each year.  Find the value of a seven year old car that was originally purchased for $21,500.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Use the formula for growth/decay :</a:t>
            </a:r>
          </a:p>
          <a:p>
            <a:pPr>
              <a:buNone/>
            </a:pPr>
            <a:r>
              <a:rPr lang="en-US" dirty="0" smtClean="0"/>
              <a:t> 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76400" y="3581400"/>
          <a:ext cx="5365750" cy="1568450"/>
        </p:xfrm>
        <a:graphic>
          <a:graphicData uri="http://schemas.openxmlformats.org/presentationml/2006/ole">
            <p:oleObj spid="_x0000_s33814" name="Equation" r:id="rId3" imgW="825500" imgH="241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use 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find the amount of fabric needed to sew a tablecloth for a round table?   </a:t>
            </a:r>
          </a:p>
          <a:p>
            <a:r>
              <a:rPr lang="en-US" dirty="0" smtClean="0"/>
              <a:t>To find the distance between two points?</a:t>
            </a:r>
          </a:p>
          <a:p>
            <a:r>
              <a:rPr lang="en-US" dirty="0" smtClean="0"/>
              <a:t>To find the missing side of a triangle?</a:t>
            </a:r>
          </a:p>
          <a:p>
            <a:r>
              <a:rPr lang="en-US" dirty="0" smtClean="0"/>
              <a:t>To find the point halfway between two points?</a:t>
            </a:r>
          </a:p>
          <a:p>
            <a:r>
              <a:rPr lang="en-US" dirty="0" smtClean="0"/>
              <a:t>To find the rate of change?</a:t>
            </a:r>
          </a:p>
          <a:p>
            <a:r>
              <a:rPr lang="en-US" dirty="0" smtClean="0"/>
              <a:t>To find the amount of liquid a can will hold?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29370625"/>
              </p:ext>
            </p:extLst>
          </p:nvPr>
        </p:nvGraphicFramePr>
        <p:xfrm>
          <a:off x="2209800" y="1588971"/>
          <a:ext cx="4953000" cy="3858126"/>
        </p:xfrm>
        <a:graphic>
          <a:graphicData uri="http://schemas.openxmlformats.org/presentationml/2006/ole">
            <p:oleObj spid="_x0000_s34839" name="Equation" r:id="rId3" imgW="120636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Find the equation for the </a:t>
            </a:r>
            <a:r>
              <a:rPr lang="en-US" i="1" dirty="0" smtClean="0"/>
              <a:t>line of best fit </a:t>
            </a:r>
            <a:r>
              <a:rPr lang="en-US" dirty="0" smtClean="0"/>
              <a:t>for the data: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hrs at the mall       4.5      2      2.5      1.5 </a:t>
            </a:r>
          </a:p>
          <a:p>
            <a:pPr>
              <a:buNone/>
            </a:pPr>
            <a:r>
              <a:rPr lang="en-US" dirty="0" smtClean="0"/>
              <a:t>     $ amount spent    112     55      45        33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4419600"/>
            <a:ext cx="6934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352800" y="44196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344194" y="44188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325394" y="44188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5334794" y="44188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00200" y="3048000"/>
          <a:ext cx="5627594" cy="2362200"/>
        </p:xfrm>
        <a:graphic>
          <a:graphicData uri="http://schemas.openxmlformats.org/presentationml/2006/ole">
            <p:oleObj spid="_x0000_s35862" name="Equation" r:id="rId3" imgW="1028254" imgH="43161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sz="4800" dirty="0" smtClean="0"/>
              <a:t>Interpret the slope in the   	context of this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About $25.61 is spent for every hour</a:t>
            </a:r>
          </a:p>
          <a:p>
            <a:pPr>
              <a:buNone/>
            </a:pPr>
            <a:r>
              <a:rPr lang="en-US" dirty="0" smtClean="0"/>
              <a:t>	          at the mall.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3886200" y="43434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48200" y="5087483"/>
            <a:ext cx="3048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4953000" y="3714295"/>
            <a:ext cx="1905000" cy="1373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10200" y="510540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72200" y="5089071"/>
            <a:ext cx="0" cy="92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58000" y="5089071"/>
            <a:ext cx="0" cy="92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47406" y="4800600"/>
            <a:ext cx="15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647406" y="4800600"/>
            <a:ext cx="15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495800" y="4724400"/>
            <a:ext cx="1531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495800" y="4191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95800" y="3714295"/>
            <a:ext cx="1516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What is the slope of the line through points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sz="4800" dirty="0" smtClean="0"/>
              <a:t>(8, 11) and (7, 13) </a:t>
            </a:r>
            <a:r>
              <a:rPr lang="en-US" dirty="0" smtClean="0"/>
              <a:t>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00400" y="2438400"/>
          <a:ext cx="2444262" cy="1765300"/>
        </p:xfrm>
        <a:graphic>
          <a:graphicData uri="http://schemas.openxmlformats.org/presentationml/2006/ole">
            <p:oleObj spid="_x0000_s36886" name="Equation" r:id="rId3" imgW="228501" imgH="16502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Find the midpoint of the segment from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5400" dirty="0" smtClean="0"/>
              <a:t>          ( -4, 7) and (-6, 9).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</a:t>
            </a:r>
            <a:r>
              <a:rPr lang="en-US" sz="9600" dirty="0" smtClean="0"/>
              <a:t>(-5, 8)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Find the perimeter of an isosceles triangle with vertices at  (8, 0), (0, -8) and (0,0).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Quadratic</a:t>
            </a:r>
          </a:p>
          <a:p>
            <a:r>
              <a:rPr lang="en-US" sz="7200" dirty="0" smtClean="0"/>
              <a:t>Exponential</a:t>
            </a:r>
          </a:p>
          <a:p>
            <a:r>
              <a:rPr lang="en-US" sz="7200" dirty="0" smtClean="0"/>
              <a:t>Linear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8800" dirty="0" smtClean="0"/>
              <a:t>      27.3 units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sz="5400" dirty="0" smtClean="0"/>
              <a:t>Factor: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33600" y="3429000"/>
          <a:ext cx="4095750" cy="1524000"/>
        </p:xfrm>
        <a:graphic>
          <a:graphicData uri="http://schemas.openxmlformats.org/presentationml/2006/ole">
            <p:oleObj spid="_x0000_s37910" name="Equation" r:id="rId3" imgW="545626" imgH="20302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2133600"/>
          <a:ext cx="8121650" cy="1709821"/>
        </p:xfrm>
        <a:graphic>
          <a:graphicData uri="http://schemas.openxmlformats.org/presentationml/2006/ole">
            <p:oleObj spid="_x0000_s38934" name="Equation" r:id="rId3" imgW="965200" imgH="203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       Solve:   </a:t>
            </a:r>
          </a:p>
          <a:p>
            <a:pPr>
              <a:buNone/>
            </a:pPr>
            <a:endParaRPr lang="en-US" sz="4800" dirty="0" smtClean="0"/>
          </a:p>
          <a:p>
            <a:pPr>
              <a:buNone/>
            </a:pPr>
            <a:r>
              <a:rPr lang="en-US" dirty="0" smtClean="0"/>
              <a:t>                      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28800" y="3733800"/>
          <a:ext cx="5519738" cy="1447800"/>
        </p:xfrm>
        <a:graphic>
          <a:graphicData uri="http://schemas.openxmlformats.org/presentationml/2006/ole">
            <p:oleObj spid="_x0000_s39958" name="Equation" r:id="rId3" imgW="774364" imgH="20311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2667000" y="1981200"/>
          <a:ext cx="4191000" cy="3087888"/>
        </p:xfrm>
        <a:graphic>
          <a:graphicData uri="http://schemas.openxmlformats.org/presentationml/2006/ole">
            <p:oleObj spid="_x0000_s40982" name="Equation" r:id="rId3" imgW="482391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Solve: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57051" y="2743200"/>
          <a:ext cx="5024283" cy="2133600"/>
        </p:xfrm>
        <a:graphic>
          <a:graphicData uri="http://schemas.openxmlformats.org/presentationml/2006/ole">
            <p:oleObj spid="_x0000_s42006" name="Equation" r:id="rId3" imgW="926698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12574" y="1676400"/>
          <a:ext cx="2202426" cy="3413760"/>
        </p:xfrm>
        <a:graphic>
          <a:graphicData uri="http://schemas.openxmlformats.org/presentationml/2006/ole">
            <p:oleObj spid="_x0000_s43030" name="Equation" r:id="rId3" imgW="253890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Find the vertex of the function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9200" y="3733800"/>
          <a:ext cx="6108700" cy="1409700"/>
        </p:xfrm>
        <a:graphic>
          <a:graphicData uri="http://schemas.openxmlformats.org/presentationml/2006/ole">
            <p:oleObj spid="_x0000_s44054" name="Equation" r:id="rId3" imgW="990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</a:t>
            </a:r>
          </a:p>
          <a:p>
            <a:pPr>
              <a:buNone/>
            </a:pPr>
            <a:r>
              <a:rPr lang="en-US" dirty="0" smtClean="0"/>
              <a:t>               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2362200"/>
          <a:ext cx="3128963" cy="1854200"/>
        </p:xfrm>
        <a:graphic>
          <a:graphicData uri="http://schemas.openxmlformats.org/presentationml/2006/ole">
            <p:oleObj spid="_x0000_s45078" name="Equation" r:id="rId3" imgW="342751" imgH="20311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Which parabola(s) open upward?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a)  </a:t>
            </a:r>
          </a:p>
          <a:p>
            <a:pPr>
              <a:buNone/>
            </a:pPr>
            <a:r>
              <a:rPr lang="en-US" dirty="0" smtClean="0"/>
              <a:t>   b)</a:t>
            </a:r>
          </a:p>
          <a:p>
            <a:pPr>
              <a:buNone/>
            </a:pPr>
            <a:r>
              <a:rPr lang="en-US" dirty="0" smtClean="0"/>
              <a:t>   c)</a:t>
            </a:r>
          </a:p>
          <a:p>
            <a:pPr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5400" y="3124200"/>
          <a:ext cx="2953845" cy="2089305"/>
        </p:xfrm>
        <a:graphic>
          <a:graphicData uri="http://schemas.openxmlformats.org/presentationml/2006/ole">
            <p:oleObj spid="_x0000_s46102" name="Equation" r:id="rId3" imgW="1041400" imgH="736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equation </a:t>
            </a:r>
            <a:r>
              <a:rPr lang="en-US" i="1" dirty="0" smtClean="0"/>
              <a:t>look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116" name="Equation" r:id="rId3" imgW="114151" imgH="215619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752600" y="2819400"/>
          <a:ext cx="101600" cy="190500"/>
        </p:xfrm>
        <a:graphic>
          <a:graphicData uri="http://schemas.openxmlformats.org/presentationml/2006/ole">
            <p:oleObj spid="_x0000_s1117" name="Equation" r:id="rId4" imgW="101556" imgH="190417" progId="Equation.3">
              <p:embed/>
            </p:oleObj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118" name="Equation" r:id="rId5" imgW="114151" imgH="215619" progId="Equation.3">
              <p:embed/>
            </p:oleObj>
          </a:graphicData>
        </a:graphic>
      </p:graphicFrame>
      <p:graphicFrame>
        <p:nvGraphicFramePr>
          <p:cNvPr id="16" name="Content Placeholder 15"/>
          <p:cNvGraphicFramePr>
            <a:graphicFrameLocks noGrp="1" noChangeAspect="1"/>
          </p:cNvGraphicFramePr>
          <p:nvPr>
            <p:ph idx="1"/>
          </p:nvPr>
        </p:nvGraphicFramePr>
        <p:xfrm>
          <a:off x="1689100" y="1830388"/>
          <a:ext cx="5764213" cy="4064000"/>
        </p:xfrm>
        <a:graphic>
          <a:graphicData uri="http://schemas.openxmlformats.org/presentationml/2006/ole">
            <p:oleObj spid="_x0000_s1119" name="Equation" r:id="rId6" imgW="990600" imgH="698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</a:t>
            </a:r>
            <a:r>
              <a:rPr lang="en-US" sz="6000" dirty="0" smtClean="0"/>
              <a:t>A and C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Give the y-intercept of each function: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a)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b)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c)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52600" y="2743200"/>
          <a:ext cx="4100286" cy="2870200"/>
        </p:xfrm>
        <a:graphic>
          <a:graphicData uri="http://schemas.openxmlformats.org/presentationml/2006/ole">
            <p:oleObj spid="_x0000_s47126" name="Equation" r:id="rId3" imgW="1016000" imgH="71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26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</a:t>
            </a:r>
            <a:r>
              <a:rPr lang="en-US" sz="5400" dirty="0" smtClean="0"/>
              <a:t>a)   7</a:t>
            </a:r>
          </a:p>
          <a:p>
            <a:pPr>
              <a:buNone/>
            </a:pPr>
            <a:r>
              <a:rPr lang="en-US" sz="5400" dirty="0" smtClean="0"/>
              <a:t>                  b)    3</a:t>
            </a:r>
          </a:p>
          <a:p>
            <a:pPr>
              <a:buNone/>
            </a:pPr>
            <a:r>
              <a:rPr lang="en-US" sz="5400" dirty="0" smtClean="0"/>
              <a:t>                  c)   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What is the coefficient in the expression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  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90800" y="3733800"/>
          <a:ext cx="3776663" cy="990600"/>
        </p:xfrm>
        <a:graphic>
          <a:graphicData uri="http://schemas.openxmlformats.org/presentationml/2006/ole">
            <p:oleObj spid="_x0000_s64534" name="Equation" r:id="rId3" imgW="774364" imgH="20311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</a:t>
            </a:r>
            <a:r>
              <a:rPr lang="en-US" sz="9600" dirty="0" smtClean="0"/>
              <a:t>3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What is the first type of factoring 	                        	                       to check for?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</a:t>
            </a:r>
            <a:r>
              <a:rPr lang="en-US" sz="9600" dirty="0" smtClean="0"/>
              <a:t>GCF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What is the GCF of </a:t>
            </a:r>
          </a:p>
          <a:p>
            <a:pPr>
              <a:buNone/>
            </a:pPr>
            <a:r>
              <a:rPr lang="en-US" dirty="0" smtClean="0"/>
              <a:t>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0" y="3581400"/>
          <a:ext cx="4816475" cy="939800"/>
        </p:xfrm>
        <a:graphic>
          <a:graphicData uri="http://schemas.openxmlformats.org/presentationml/2006/ole">
            <p:oleObj spid="_x0000_s65558" name="Equation" r:id="rId3" imgW="1040948" imgH="20311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</a:t>
            </a:r>
          </a:p>
          <a:p>
            <a:pPr>
              <a:buNone/>
            </a:pPr>
            <a:r>
              <a:rPr lang="en-US" dirty="0" smtClean="0"/>
              <a:t>                       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00400" y="2057400"/>
          <a:ext cx="2228850" cy="2080260"/>
        </p:xfrm>
        <a:graphic>
          <a:graphicData uri="http://schemas.openxmlformats.org/presentationml/2006/ole">
            <p:oleObj spid="_x0000_s66582" name="Equation" r:id="rId3" imgW="190335" imgH="17764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Multiply: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19500" y="2476500"/>
          <a:ext cx="1905000" cy="1905000"/>
        </p:xfrm>
        <a:graphic>
          <a:graphicData uri="http://schemas.openxmlformats.org/presentationml/2006/ole">
            <p:oleObj spid="_x0000_s67626" name="Bitmap Image" r:id="rId3" imgW="1905266" imgH="1905266" progId="PBrush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76400" y="3886200"/>
          <a:ext cx="6286500" cy="1143000"/>
        </p:xfrm>
        <a:graphic>
          <a:graphicData uri="http://schemas.openxmlformats.org/presentationml/2006/ole">
            <p:oleObj spid="_x0000_s67627" name="Equation" r:id="rId4" imgW="12573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type of equation is used to find…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How long it takes for a rocket to land after being fired into the air?</a:t>
            </a:r>
          </a:p>
          <a:p>
            <a:endParaRPr lang="en-US" dirty="0"/>
          </a:p>
          <a:p>
            <a:r>
              <a:rPr lang="en-US" dirty="0" smtClean="0"/>
              <a:t>How much will a taxi cost at $2 per hour plus a flat fee of $3 if the ride is 1.5 hours long?</a:t>
            </a:r>
          </a:p>
          <a:p>
            <a:endParaRPr lang="en-US" dirty="0"/>
          </a:p>
          <a:p>
            <a:r>
              <a:rPr lang="en-US" dirty="0" smtClean="0"/>
              <a:t>How many rabbits will be in a population after 10 years if there are 60 to start with and the number increases by 20 each year?</a:t>
            </a:r>
          </a:p>
          <a:p>
            <a:endParaRPr lang="en-US" dirty="0"/>
          </a:p>
          <a:p>
            <a:r>
              <a:rPr lang="en-US" dirty="0" smtClean="0"/>
              <a:t>How many rabbits will be in a population in 2016 if there are 60 rabbits in 2006, and the population increases by 20 % each year?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" y="2667000"/>
          <a:ext cx="8486775" cy="1371600"/>
        </p:xfrm>
        <a:graphic>
          <a:graphicData uri="http://schemas.openxmlformats.org/presentationml/2006/ole">
            <p:oleObj spid="_x0000_s72726" name="Equation" r:id="rId3" imgW="1256755" imgH="20311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What would be the first step in solving this system by </a:t>
            </a:r>
            <a:r>
              <a:rPr lang="en-US" i="1" dirty="0" smtClean="0"/>
              <a:t>elimination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36333" y="4114800"/>
          <a:ext cx="4326467" cy="2290482"/>
        </p:xfrm>
        <a:graphic>
          <a:graphicData uri="http://schemas.openxmlformats.org/presentationml/2006/ole">
            <p:oleObj spid="_x0000_s73750" name="Equation" r:id="rId3" imgW="863225" imgH="45700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dirty="0" smtClean="0"/>
              <a:t>     Multiply the second equation by -2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Solve the system:</a:t>
            </a:r>
            <a:endParaRPr lang="en-US" dirty="0"/>
          </a:p>
        </p:txBody>
      </p:sp>
      <p:graphicFrame>
        <p:nvGraphicFramePr>
          <p:cNvPr id="7475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590800" y="2514600"/>
          <a:ext cx="4030133" cy="2133600"/>
        </p:xfrm>
        <a:graphic>
          <a:graphicData uri="http://schemas.openxmlformats.org/presentationml/2006/ole">
            <p:oleObj spid="_x0000_s74774" name="Equation" r:id="rId3" imgW="863225" imgH="45700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</a:t>
            </a:r>
          </a:p>
          <a:p>
            <a:pPr>
              <a:buNone/>
            </a:pPr>
            <a:r>
              <a:rPr lang="en-US" dirty="0" smtClean="0"/>
              <a:t>                  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0" y="1828800"/>
          <a:ext cx="4876800" cy="2438400"/>
        </p:xfrm>
        <a:graphic>
          <a:graphicData uri="http://schemas.openxmlformats.org/presentationml/2006/ole">
            <p:oleObj spid="_x0000_s75798" name="Equation" r:id="rId3" imgW="406048" imgH="20302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What would be the first step in solving this system by substitution?</a:t>
            </a:r>
            <a:endParaRPr lang="en-US" dirty="0"/>
          </a:p>
        </p:txBody>
      </p:sp>
      <p:graphicFrame>
        <p:nvGraphicFramePr>
          <p:cNvPr id="778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514600" y="3124200"/>
          <a:ext cx="4527660" cy="2232819"/>
        </p:xfrm>
        <a:graphic>
          <a:graphicData uri="http://schemas.openxmlformats.org/presentationml/2006/ole">
            <p:oleObj spid="_x0000_s77846" name="Equation" r:id="rId3" imgW="9271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Solve the second equation for	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400800" y="2819400"/>
          <a:ext cx="444500" cy="488950"/>
        </p:xfrm>
        <a:graphic>
          <a:graphicData uri="http://schemas.openxmlformats.org/presentationml/2006/ole">
            <p:oleObj spid="_x0000_s78870" name="Equation" r:id="rId3" imgW="126835" imgH="13951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Solve by substitution:</a:t>
            </a:r>
          </a:p>
          <a:p>
            <a:pPr>
              <a:buNone/>
            </a:pPr>
            <a:r>
              <a:rPr lang="en-US" dirty="0" smtClean="0"/>
              <a:t>           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67000" y="2971800"/>
          <a:ext cx="3090333" cy="1524000"/>
        </p:xfrm>
        <a:graphic>
          <a:graphicData uri="http://schemas.openxmlformats.org/presentationml/2006/ole">
            <p:oleObj spid="_x0000_s76822" name="Equation" r:id="rId3" imgW="9271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19400" y="2514600"/>
          <a:ext cx="3257550" cy="1930400"/>
        </p:xfrm>
        <a:graphic>
          <a:graphicData uri="http://schemas.openxmlformats.org/presentationml/2006/ole">
            <p:oleObj spid="_x0000_s79894" name="Equation" r:id="rId3" imgW="342751" imgH="20311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Ready.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Practice working problems; work with a friend, if possible.</a:t>
            </a:r>
          </a:p>
          <a:p>
            <a:r>
              <a:rPr lang="en-US" dirty="0" smtClean="0"/>
              <a:t>On the night before the test, get a good night’s rest.</a:t>
            </a:r>
          </a:p>
          <a:p>
            <a:r>
              <a:rPr lang="en-US" dirty="0" smtClean="0"/>
              <a:t>On the morning of the test, eat a good breakfast (a little sugar on your Cheerios might be good).</a:t>
            </a:r>
          </a:p>
          <a:p>
            <a:r>
              <a:rPr lang="en-US" dirty="0" smtClean="0"/>
              <a:t>Be here at 7:20 am.</a:t>
            </a:r>
          </a:p>
          <a:p>
            <a:r>
              <a:rPr lang="en-US" dirty="0" smtClean="0"/>
              <a:t>Bring two #2 pencils.</a:t>
            </a:r>
          </a:p>
          <a:p>
            <a:r>
              <a:rPr lang="en-US" dirty="0" smtClean="0"/>
              <a:t>It is best to leave your phone at home (it will be labeled and collected before the test).</a:t>
            </a:r>
          </a:p>
          <a:p>
            <a:r>
              <a:rPr lang="en-US" dirty="0" smtClean="0"/>
              <a:t>Practice working more problems! </a:t>
            </a:r>
          </a:p>
          <a:p>
            <a:r>
              <a:rPr lang="en-US" dirty="0" smtClean="0"/>
              <a:t>I’ve enjoyed having each of </a:t>
            </a:r>
            <a:r>
              <a:rPr lang="en-US" smtClean="0"/>
              <a:t>you in </a:t>
            </a:r>
            <a:r>
              <a:rPr lang="en-US" dirty="0" smtClean="0"/>
              <a:t>my class!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Quadratic</a:t>
            </a:r>
          </a:p>
          <a:p>
            <a:endParaRPr lang="en-US" dirty="0" smtClean="0"/>
          </a:p>
          <a:p>
            <a:r>
              <a:rPr lang="en-US" dirty="0" smtClean="0"/>
              <a:t>Linear</a:t>
            </a:r>
          </a:p>
          <a:p>
            <a:endParaRPr lang="en-US" dirty="0"/>
          </a:p>
          <a:p>
            <a:r>
              <a:rPr lang="en-US" dirty="0" smtClean="0"/>
              <a:t>Linear</a:t>
            </a:r>
          </a:p>
          <a:p>
            <a:endParaRPr lang="en-US" dirty="0"/>
          </a:p>
          <a:p>
            <a:r>
              <a:rPr lang="en-US" dirty="0" smtClean="0"/>
              <a:t>Exponential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642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Exponents to Radicals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Write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 smtClean="0"/>
                  <a:t> as an expression with a rational exponent.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1/5</m:t>
                        </m:r>
                      </m:sup>
                    </m:sSup>
                  </m:oMath>
                </a14:m>
                <a:r>
                  <a:rPr lang="en-US" dirty="0" smtClean="0"/>
                  <a:t> as a radical.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5748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800" b="0" i="1" smtClean="0">
                            <a:latin typeface="Cambria Math"/>
                          </a:rPr>
                          <m:t>1/4</m:t>
                        </m:r>
                      </m:sup>
                    </m:sSup>
                  </m:oMath>
                </a14:m>
                <a:endParaRPr lang="en-US" sz="4800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ad>
                      <m:rad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4800" b="0" i="1" smtClean="0">
                            <a:latin typeface="Cambria Math"/>
                          </a:rPr>
                          <m:t>5</m:t>
                        </m:r>
                      </m:deg>
                      <m:e>
                        <m:r>
                          <a:rPr lang="en-US" sz="4800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sz="4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99175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884</Words>
  <Application>Microsoft Office PowerPoint</Application>
  <PresentationFormat>On-screen Show (4:3)</PresentationFormat>
  <Paragraphs>315</Paragraphs>
  <Slides>69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69</vt:i4>
      </vt:variant>
    </vt:vector>
  </HeadingPairs>
  <TitlesOfParts>
    <vt:vector size="72" baseType="lpstr">
      <vt:lpstr>Office Theme</vt:lpstr>
      <vt:lpstr>Equation</vt:lpstr>
      <vt:lpstr>Bitmap Image</vt:lpstr>
      <vt:lpstr>EOC Review 2017</vt:lpstr>
      <vt:lpstr>Formulas</vt:lpstr>
      <vt:lpstr>What do you use …?</vt:lpstr>
      <vt:lpstr>Types of Equations</vt:lpstr>
      <vt:lpstr>How does the equation look?</vt:lpstr>
      <vt:lpstr>What type of equation is used to find…</vt:lpstr>
      <vt:lpstr>Answers</vt:lpstr>
      <vt:lpstr>Rational Exponents to Radicals</vt:lpstr>
      <vt:lpstr>Answers</vt:lpstr>
      <vt:lpstr>Practice:</vt:lpstr>
      <vt:lpstr>Answer:</vt:lpstr>
      <vt:lpstr>Practice:</vt:lpstr>
      <vt:lpstr>Answer</vt:lpstr>
      <vt:lpstr>Practice</vt:lpstr>
      <vt:lpstr>Answer</vt:lpstr>
      <vt:lpstr>Practice:</vt:lpstr>
      <vt:lpstr>Answer</vt:lpstr>
      <vt:lpstr>Practice</vt:lpstr>
      <vt:lpstr>Answer</vt:lpstr>
      <vt:lpstr>Practice</vt:lpstr>
      <vt:lpstr>Answers</vt:lpstr>
      <vt:lpstr>Practice</vt:lpstr>
      <vt:lpstr>Answer</vt:lpstr>
      <vt:lpstr>Practice</vt:lpstr>
      <vt:lpstr>Answer</vt:lpstr>
      <vt:lpstr>Practice</vt:lpstr>
      <vt:lpstr>Answer</vt:lpstr>
      <vt:lpstr>Practice</vt:lpstr>
      <vt:lpstr>Answer</vt:lpstr>
      <vt:lpstr>Answer</vt:lpstr>
      <vt:lpstr>Practice</vt:lpstr>
      <vt:lpstr>Answer</vt:lpstr>
      <vt:lpstr>Practice</vt:lpstr>
      <vt:lpstr>Answer</vt:lpstr>
      <vt:lpstr>Practice</vt:lpstr>
      <vt:lpstr>Answer</vt:lpstr>
      <vt:lpstr>Practice</vt:lpstr>
      <vt:lpstr>Answer</vt:lpstr>
      <vt:lpstr>Practice</vt:lpstr>
      <vt:lpstr>Answer</vt:lpstr>
      <vt:lpstr>Practice</vt:lpstr>
      <vt:lpstr>Answer</vt:lpstr>
      <vt:lpstr>Practice</vt:lpstr>
      <vt:lpstr>Answer</vt:lpstr>
      <vt:lpstr>Practice</vt:lpstr>
      <vt:lpstr>Answer</vt:lpstr>
      <vt:lpstr>Practice</vt:lpstr>
      <vt:lpstr>Answer</vt:lpstr>
      <vt:lpstr>Practice</vt:lpstr>
      <vt:lpstr>Answer</vt:lpstr>
      <vt:lpstr>Practice</vt:lpstr>
      <vt:lpstr>Answers</vt:lpstr>
      <vt:lpstr>Practice</vt:lpstr>
      <vt:lpstr>Answer</vt:lpstr>
      <vt:lpstr>Practice</vt:lpstr>
      <vt:lpstr>Answer</vt:lpstr>
      <vt:lpstr>Practice</vt:lpstr>
      <vt:lpstr>Answer</vt:lpstr>
      <vt:lpstr>Practice</vt:lpstr>
      <vt:lpstr>Answer</vt:lpstr>
      <vt:lpstr>Practice</vt:lpstr>
      <vt:lpstr>Answer</vt:lpstr>
      <vt:lpstr>Practice  Solve the system:</vt:lpstr>
      <vt:lpstr>Answer</vt:lpstr>
      <vt:lpstr>Practice   What would be the first step in solving this system by substitution?</vt:lpstr>
      <vt:lpstr>Answer</vt:lpstr>
      <vt:lpstr>Practice</vt:lpstr>
      <vt:lpstr>Answer</vt:lpstr>
      <vt:lpstr>Be Ready.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EOC Review 2013</dc:title>
  <dc:creator>Windows User</dc:creator>
  <cp:lastModifiedBy>Windows User</cp:lastModifiedBy>
  <cp:revision>78</cp:revision>
  <dcterms:created xsi:type="dcterms:W3CDTF">2013-05-15T00:46:05Z</dcterms:created>
  <dcterms:modified xsi:type="dcterms:W3CDTF">2017-06-05T02:37:30Z</dcterms:modified>
</cp:coreProperties>
</file>